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2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73" r:id="rId8"/>
    <p:sldId id="259" r:id="rId9"/>
    <p:sldId id="267" r:id="rId10"/>
    <p:sldId id="268" r:id="rId11"/>
    <p:sldId id="269" r:id="rId12"/>
    <p:sldId id="270" r:id="rId13"/>
    <p:sldId id="274" r:id="rId14"/>
    <p:sldId id="275" r:id="rId15"/>
    <p:sldId id="271" r:id="rId16"/>
    <p:sldId id="276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F67037-E51A-C340-813E-441833817D8F}" v="42" dt="2025-07-16T17:55:59.5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79"/>
    <p:restoredTop sz="94737"/>
  </p:normalViewPr>
  <p:slideViewPr>
    <p:cSldViewPr snapToGrid="0">
      <p:cViewPr varScale="1">
        <p:scale>
          <a:sx n="95" d="100"/>
          <a:sy n="95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54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48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73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96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92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707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08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88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42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39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763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208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21" r:id="rId6"/>
    <p:sldLayoutId id="2147483716" r:id="rId7"/>
    <p:sldLayoutId id="2147483717" r:id="rId8"/>
    <p:sldLayoutId id="2147483718" r:id="rId9"/>
    <p:sldLayoutId id="2147483720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596F3-294D-F37F-CD8F-E6FA6C04A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IN" sz="5000">
                <a:latin typeface="Walbaum Heading" panose="02070303090703020303" pitchFamily="18" charset="0"/>
              </a:rPr>
              <a:t>DRN Screening App – Early Detection to Prevent Vision Loss</a:t>
            </a:r>
            <a:endParaRPr lang="en-US" sz="5000">
              <a:latin typeface="Walbaum Heading" panose="02070303090703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8FB32-3946-2AAD-123E-CE0761A80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15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Walbaum Heading" panose="02070303090703020303" pitchFamily="18" charset="0"/>
              </a:rPr>
              <a:t>Detecting Diabetic Retinal Neuropathy via Pupillometry &amp; Gaze Tracking</a:t>
            </a:r>
            <a:br>
              <a:rPr lang="en-I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Walbaum Heading" panose="02070303090703020303" pitchFamily="18" charset="0"/>
              </a:rPr>
            </a:br>
            <a:endParaRPr lang="en-IN" sz="1500" dirty="0">
              <a:solidFill>
                <a:schemeClr val="tx1">
                  <a:lumMod val="85000"/>
                  <a:lumOff val="15000"/>
                </a:schemeClr>
              </a:solidFill>
              <a:latin typeface="Walbaum Heading" panose="02070303090703020303" pitchFamily="18" charset="0"/>
            </a:endParaRPr>
          </a:p>
        </p:txBody>
      </p:sp>
      <p:pic>
        <p:nvPicPr>
          <p:cNvPr id="4" name="Picture 3" descr="Healthcare worker examining eyes">
            <a:extLst>
              <a:ext uri="{FF2B5EF4-FFF2-40B4-BE49-F238E27FC236}">
                <a16:creationId xmlns:a16="http://schemas.microsoft.com/office/drawing/2014/main" id="{F6EB5086-76D9-99D1-CE51-1E948667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380" r="8503" b="-2"/>
          <a:stretch>
            <a:fillRect/>
          </a:stretch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DE4BC0B-DF47-4C3A-0B62-096968980FCE}"/>
              </a:ext>
            </a:extLst>
          </p:cNvPr>
          <p:cNvSpPr txBox="1"/>
          <p:nvPr/>
        </p:nvSpPr>
        <p:spPr>
          <a:xfrm>
            <a:off x="4894729" y="6041864"/>
            <a:ext cx="6672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Walbaum Heading" panose="02070303090703020303" pitchFamily="18" charset="0"/>
              </a:rPr>
              <a:t>Presented by: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Walbaum Heading" panose="02070303090703020303" pitchFamily="18" charset="0"/>
              </a:rPr>
              <a:t> </a:t>
            </a:r>
            <a:r>
              <a: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Walbaum Heading" panose="02070303090703020303" pitchFamily="18" charset="0"/>
              </a:rPr>
              <a:t>Tanmay Chadha | </a:t>
            </a:r>
            <a:r>
              <a:rPr lang="en-I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Walbaum Heading" panose="02070303090703020303" pitchFamily="18" charset="0"/>
              </a:rPr>
              <a:t>Henrychris</a:t>
            </a:r>
            <a:r>
              <a: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Walbaum Heading" panose="02070303090703020303" pitchFamily="18" charset="0"/>
              </a:rPr>
              <a:t> </a:t>
            </a:r>
            <a:r>
              <a:rPr lang="en-I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Walbaum Heading" panose="02070303090703020303" pitchFamily="18" charset="0"/>
              </a:rPr>
              <a:t>Nwanaju</a:t>
            </a:r>
            <a:r>
              <a: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Walbaum Heading" panose="02070303090703020303" pitchFamily="18" charset="0"/>
              </a:rPr>
              <a:t> - Group 07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Walbaum Heading" panose="020703030907030203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70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3A5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F2B89-CD47-3B16-FD41-7D9E52E04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-314016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FFFF"/>
                </a:solidFill>
              </a:rPr>
              <a:t>THE DASHBOARD PAGE -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943A9-178F-4E74-68C3-68511F3AF8B9}"/>
              </a:ext>
            </a:extLst>
          </p:cNvPr>
          <p:cNvSpPr txBox="1"/>
          <p:nvPr/>
        </p:nvSpPr>
        <p:spPr>
          <a:xfrm>
            <a:off x="573852" y="3077170"/>
            <a:ext cx="3659246" cy="650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500" cap="all" spc="200" dirty="0">
                <a:solidFill>
                  <a:srgbClr val="FFFFFF"/>
                </a:solidFill>
              </a:rPr>
              <a:t>FIGURE 2: SCREENSHOT OF DASHBOARD PAGE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28AAFFA-4572-8B10-9C24-07D3296AF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905" y="201882"/>
            <a:ext cx="6889226" cy="640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032D2B-09A4-B840-F2F2-F137577B9F42}"/>
              </a:ext>
            </a:extLst>
          </p:cNvPr>
          <p:cNvSpPr txBox="1"/>
          <p:nvPr/>
        </p:nvSpPr>
        <p:spPr>
          <a:xfrm>
            <a:off x="270274" y="4041410"/>
            <a:ext cx="41607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app's flow – The clinician is then directed to the dashboard page where they can overview the general information of the app, and from </a:t>
            </a:r>
            <a:r>
              <a:rPr lang="en-US" dirty="0">
                <a:solidFill>
                  <a:schemeClr val="bg1"/>
                </a:solidFill>
              </a:rPr>
              <a:t>there </a:t>
            </a:r>
            <a:r>
              <a:rPr lang="en-US" sz="1800" dirty="0">
                <a:solidFill>
                  <a:schemeClr val="bg1"/>
                </a:solidFill>
              </a:rPr>
              <a:t>they can click the “Begin new test” button, which directs them to the main test page.</a:t>
            </a:r>
            <a:endParaRPr lang="en-US" sz="1800" cap="all" spc="2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1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50" name="Straight Connector 3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3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0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635926" cy="511191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F2B89-CD47-3B16-FD41-7D9E52E04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-298745"/>
            <a:ext cx="3000687" cy="283035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</a:rPr>
              <a:t>THE TEST PAGE -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943A9-178F-4E74-68C3-68511F3AF8B9}"/>
              </a:ext>
            </a:extLst>
          </p:cNvPr>
          <p:cNvSpPr txBox="1"/>
          <p:nvPr/>
        </p:nvSpPr>
        <p:spPr>
          <a:xfrm>
            <a:off x="678765" y="2500591"/>
            <a:ext cx="3205640" cy="1616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600" cap="all" spc="200" dirty="0">
                <a:solidFill>
                  <a:schemeClr val="bg1"/>
                </a:solidFill>
              </a:rPr>
              <a:t>FIGURE: SCREENSHOTS OF TEST PAGE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B8F296E-421A-EB2A-FE09-24374BD59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876" y="3340847"/>
            <a:ext cx="3699669" cy="2970824"/>
          </a:xfrm>
          <a:prstGeom prst="rect">
            <a:avLst/>
          </a:prstGeom>
        </p:spPr>
      </p:pic>
      <p:cxnSp>
        <p:nvCxnSpPr>
          <p:cNvPr id="53" name="Straight Connector 42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3883364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177B68E-9AC3-92B0-C854-ABBAF0467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275" y="148107"/>
            <a:ext cx="4450413" cy="278150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5484186-CB1B-462F-234F-4D7363B2E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584" y="3291098"/>
            <a:ext cx="3310917" cy="2535374"/>
          </a:xfrm>
          <a:prstGeom prst="rect">
            <a:avLst/>
          </a:prstGeom>
        </p:spPr>
      </p:pic>
      <p:sp>
        <p:nvSpPr>
          <p:cNvPr id="54" name="Rectangle 44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38ED-608C-A283-1945-53C86863B647}"/>
              </a:ext>
            </a:extLst>
          </p:cNvPr>
          <p:cNvSpPr txBox="1"/>
          <p:nvPr/>
        </p:nvSpPr>
        <p:spPr>
          <a:xfrm>
            <a:off x="9960433" y="2538236"/>
            <a:ext cx="88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0" i="0" u="none" strike="noStrike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↘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DF0626-765F-5013-B9FA-38F17B96B835}"/>
              </a:ext>
            </a:extLst>
          </p:cNvPr>
          <p:cNvSpPr txBox="1"/>
          <p:nvPr/>
        </p:nvSpPr>
        <p:spPr>
          <a:xfrm>
            <a:off x="7955283" y="471227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0" i="0" u="none" strike="noStrike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←</a:t>
            </a:r>
            <a:endParaRPr lang="en-US" sz="4000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5198482-703F-F278-4617-1AAEA5A80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584" y="3687168"/>
            <a:ext cx="3310917" cy="2535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D8CF50-7310-4514-DD28-175D49A894D1}"/>
              </a:ext>
            </a:extLst>
          </p:cNvPr>
          <p:cNvSpPr txBox="1"/>
          <p:nvPr/>
        </p:nvSpPr>
        <p:spPr>
          <a:xfrm>
            <a:off x="796702" y="3429001"/>
            <a:ext cx="31089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clinician, after clicking on the begin test button, reaches the test page where they can add a new patient name, and then the test begins. It takes at least 2 minutes for the test to finish  patient ideally should be stable and under proper lighting for better results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96462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F2B89-CD47-3B16-FD41-7D9E52E04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THE RESULTS PAGE -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943A9-178F-4E74-68C3-68511F3AF8B9}"/>
              </a:ext>
            </a:extLst>
          </p:cNvPr>
          <p:cNvSpPr txBox="1"/>
          <p:nvPr/>
        </p:nvSpPr>
        <p:spPr>
          <a:xfrm>
            <a:off x="484814" y="3812134"/>
            <a:ext cx="3659246" cy="2349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cap="all" spc="200">
                <a:solidFill>
                  <a:srgbClr val="FFFFFF"/>
                </a:solidFill>
              </a:rPr>
              <a:t>FIGURE: SCREENSHOTS OF RESULTS PAGE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7413E83-AF61-F028-FAEB-50C56880D5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00" r="18130"/>
          <a:stretch>
            <a:fillRect/>
          </a:stretch>
        </p:blipFill>
        <p:spPr>
          <a:xfrm>
            <a:off x="4219383" y="10"/>
            <a:ext cx="7972601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FBBF88-E04C-39D5-80EB-6A434938E927}"/>
              </a:ext>
            </a:extLst>
          </p:cNvPr>
          <p:cNvSpPr txBox="1"/>
          <p:nvPr/>
        </p:nvSpPr>
        <p:spPr>
          <a:xfrm>
            <a:off x="333600" y="4634840"/>
            <a:ext cx="3256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results table displays key pupillary and gaze biomarkers with values, normative ranges, and color-coded interpretations. Tooltips explain each term, aiding quick understanding of clinical relevance and deviations.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23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472B899-9BAA-4120-ABDF-C37ED56BD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F2B89-CD47-3B16-FD41-7D9E52E04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1"/>
            <a:ext cx="3659246" cy="256665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</a:rPr>
              <a:t>THE RESULTS PAGE -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943A9-178F-4E74-68C3-68511F3AF8B9}"/>
              </a:ext>
            </a:extLst>
          </p:cNvPr>
          <p:cNvSpPr txBox="1"/>
          <p:nvPr/>
        </p:nvSpPr>
        <p:spPr>
          <a:xfrm>
            <a:off x="484814" y="3651268"/>
            <a:ext cx="3659246" cy="2510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cap="all" spc="200"/>
              <a:t>FIGURE: SCREENSHOTS OF RESULTS PAGE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429000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82B6B7B-36FE-2740-EF66-3F3594B84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725" y="640081"/>
            <a:ext cx="7772400" cy="5975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26B5FD-9B6F-6B3D-4930-5C26827B0B20}"/>
              </a:ext>
            </a:extLst>
          </p:cNvPr>
          <p:cNvSpPr txBox="1"/>
          <p:nvPr/>
        </p:nvSpPr>
        <p:spPr>
          <a:xfrm>
            <a:off x="224512" y="4597820"/>
            <a:ext cx="4179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two graphs represent:</a:t>
            </a:r>
          </a:p>
          <a:p>
            <a:pPr>
              <a:buFont typeface="+mj-lt"/>
              <a:buAutoNum type="arabicPeriod"/>
            </a:pPr>
            <a:r>
              <a:rPr lang="en-IN" b="1" dirty="0"/>
              <a:t> Pupil Diameter Over Time</a:t>
            </a:r>
            <a:r>
              <a:rPr lang="en-IN" dirty="0"/>
              <a:t> – shows how the pupil size changes in response to light stimulus, indicating reflex strength and latency.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97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472B899-9BAA-4120-ABDF-C37ED56BD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F2B89-CD47-3B16-FD41-7D9E52E04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1"/>
            <a:ext cx="3659246" cy="256665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</a:rPr>
              <a:t>THE RESULTS PAGE -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943A9-178F-4E74-68C3-68511F3AF8B9}"/>
              </a:ext>
            </a:extLst>
          </p:cNvPr>
          <p:cNvSpPr txBox="1"/>
          <p:nvPr/>
        </p:nvSpPr>
        <p:spPr>
          <a:xfrm>
            <a:off x="484814" y="3651268"/>
            <a:ext cx="3659246" cy="2510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cap="all" spc="200"/>
              <a:t>FIGURE: SCREENSHOTS OF RESULTS PAGE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429000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C900C9A6-8853-23B9-2239-9F8A4C040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742" y="268943"/>
            <a:ext cx="7772400" cy="6225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40165-A0E8-42EB-5FC1-806F13103F69}"/>
              </a:ext>
            </a:extLst>
          </p:cNvPr>
          <p:cNvSpPr txBox="1"/>
          <p:nvPr/>
        </p:nvSpPr>
        <p:spPr>
          <a:xfrm>
            <a:off x="224604" y="4574501"/>
            <a:ext cx="3859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2. Gaze Stability Over Time</a:t>
            </a:r>
            <a:r>
              <a:rPr lang="en-IN" dirty="0"/>
              <a:t> – tracks eye movement to assess focus steadiness and possible neurological irregularities.</a:t>
            </a:r>
          </a:p>
          <a:p>
            <a:endParaRPr lang="en-IN" dirty="0"/>
          </a:p>
          <a:p>
            <a:r>
              <a:rPr lang="en-IN" dirty="0"/>
              <a:t>There is a download pdf button below.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89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2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9" name="Straight Connector 13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C9EE284-BAAB-4655-3642-C0FD86D3A1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002" b="14496"/>
          <a:stretch>
            <a:fillRect/>
          </a:stretch>
        </p:blipFill>
        <p:spPr>
          <a:xfrm>
            <a:off x="-32" y="10"/>
            <a:ext cx="12192032" cy="4915066"/>
          </a:xfrm>
          <a:prstGeom prst="rect">
            <a:avLst/>
          </a:prstGeom>
        </p:spPr>
      </p:pic>
      <p:sp>
        <p:nvSpPr>
          <p:cNvPr id="140" name="Rectangle 133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F2B89-CD47-3B16-FD41-7D9E52E04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800">
                <a:solidFill>
                  <a:srgbClr val="FFFFFF"/>
                </a:solidFill>
              </a:rPr>
              <a:t>THE PDF PAGE -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943A9-178F-4E74-68C3-68511F3AF8B9}"/>
              </a:ext>
            </a:extLst>
          </p:cNvPr>
          <p:cNvSpPr txBox="1"/>
          <p:nvPr/>
        </p:nvSpPr>
        <p:spPr>
          <a:xfrm>
            <a:off x="8289580" y="5120639"/>
            <a:ext cx="3073745" cy="1280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500" cap="all" spc="200">
                <a:solidFill>
                  <a:srgbClr val="FFFFFF"/>
                </a:solidFill>
              </a:rPr>
              <a:t>FIGURE: SCREENSHOT OF PDF SUMMARY FOR A TEST PATIENT </a:t>
            </a:r>
          </a:p>
        </p:txBody>
      </p:sp>
      <p:cxnSp>
        <p:nvCxnSpPr>
          <p:cNvPr id="141" name="Straight Connector 13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31A8D0-B854-9999-632B-129E3B44E60B}"/>
              </a:ext>
            </a:extLst>
          </p:cNvPr>
          <p:cNvSpPr txBox="1"/>
          <p:nvPr/>
        </p:nvSpPr>
        <p:spPr>
          <a:xfrm>
            <a:off x="238709" y="6140233"/>
            <a:ext cx="1160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</a:t>
            </a:r>
            <a:r>
              <a:rPr lang="en-IN" b="1" dirty="0"/>
              <a:t>Download PDF</a:t>
            </a:r>
            <a:r>
              <a:rPr lang="en-IN" dirty="0"/>
              <a:t> button lets clinicians save a summary report containing all biomarker results, interpretations, and visual plots of pupil response and gaze stability for offline review or sharing.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8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F2B89-CD47-3B16-FD41-7D9E52E04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THE PDF PAGE -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943A9-178F-4E74-68C3-68511F3AF8B9}"/>
              </a:ext>
            </a:extLst>
          </p:cNvPr>
          <p:cNvSpPr txBox="1"/>
          <p:nvPr/>
        </p:nvSpPr>
        <p:spPr>
          <a:xfrm>
            <a:off x="8141110" y="4455621"/>
            <a:ext cx="3417990" cy="1238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000" cap="all" spc="200">
                <a:solidFill>
                  <a:schemeClr val="tx1">
                    <a:lumMod val="85000"/>
                    <a:lumOff val="15000"/>
                  </a:schemeClr>
                </a:solidFill>
              </a:rPr>
              <a:t>FIGURE: SCREENSHOT OF PDF SUMMARY FOR A TEST PATIENT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61F6287-46E5-AE09-6271-025A6F12B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86391"/>
            <a:ext cx="7546216" cy="5758766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7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8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0">
            <a:extLst>
              <a:ext uri="{FF2B5EF4-FFF2-40B4-BE49-F238E27FC236}">
                <a16:creationId xmlns:a16="http://schemas.microsoft.com/office/drawing/2014/main" id="{F3B3B6C5-748F-437C-AE76-DB11FEA9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197CEB5D-9BB2-475C-BA8D-AC88BB8C9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F0DA8-F3C0-F3C8-D5E3-5206D0379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YOU!</a:t>
            </a:r>
          </a:p>
        </p:txBody>
      </p: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BB14AD1F-ADD5-46E7-966F-4C0290232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702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9C017-D85A-08A2-9FFE-4CEFED7C5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35" y="963997"/>
            <a:ext cx="4468072" cy="5223047"/>
          </a:xfrm>
        </p:spPr>
        <p:txBody>
          <a:bodyPr anchor="ctr">
            <a:normAutofit/>
          </a:bodyPr>
          <a:lstStyle/>
          <a:p>
            <a:pPr algn="r"/>
            <a:r>
              <a:rPr lang="en-IN" dirty="0"/>
              <a:t>Why This App? (The Personal Why)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53363-6868-69E9-698D-B7D205F98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5322993"/>
          </a:xfrm>
        </p:spPr>
        <p:txBody>
          <a:bodyPr anchor="ctr">
            <a:normAutofit/>
          </a:bodyPr>
          <a:lstStyle/>
          <a:p>
            <a:r>
              <a:rPr lang="en-IN" i="1" dirty="0"/>
              <a:t>“My mother has Type 2 Diabetes. This inspired me to address the silent onset of vision loss in diabetic patients.”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Type 2 diabetes affects millions — </a:t>
            </a:r>
            <a:r>
              <a:rPr lang="en-IN" b="1" dirty="0"/>
              <a:t>often silently</a:t>
            </a:r>
            <a:r>
              <a:rPr lang="en-IN" dirty="0"/>
              <a:t> damaging vision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DRN</a:t>
            </a:r>
            <a:r>
              <a:rPr lang="en-IN" dirty="0"/>
              <a:t> (Diabetic Retinal Neuropathy) comes </a:t>
            </a:r>
            <a:r>
              <a:rPr lang="en-IN" b="1" dirty="0"/>
              <a:t>before</a:t>
            </a:r>
            <a:r>
              <a:rPr lang="en-IN" dirty="0"/>
              <a:t> diabetic retinopathy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Current tools miss early-stage </a:t>
            </a:r>
            <a:r>
              <a:rPr lang="en-IN" b="1" dirty="0"/>
              <a:t>neural</a:t>
            </a:r>
            <a:r>
              <a:rPr lang="en-IN" dirty="0"/>
              <a:t> damage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We built this app to </a:t>
            </a:r>
            <a:r>
              <a:rPr lang="en-IN" b="1" dirty="0"/>
              <a:t>bridge this diagnostic gap</a:t>
            </a:r>
            <a:r>
              <a:rPr lang="en-IN" dirty="0"/>
              <a:t> — accessible, objective, and fast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384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4ECA6-CA45-D874-3183-8EDD846D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473988" cy="1961086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rgbClr val="FFFFFF"/>
                </a:solidFill>
              </a:rPr>
              <a:t>Biomarkers We </a:t>
            </a:r>
            <a:r>
              <a:rPr lang="en-US" sz="4800" dirty="0" err="1">
                <a:solidFill>
                  <a:srgbClr val="FFFFFF"/>
                </a:solidFill>
              </a:rPr>
              <a:t>Analyse</a:t>
            </a:r>
            <a:endParaRPr lang="en-US" sz="4800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8A9F4637-9EAB-99B1-A8BB-C246F0B08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752" y="2799654"/>
            <a:ext cx="3005462" cy="28173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45720" rIns="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Calibri" panose="020F0502020204030204" pitchFamily="34" charset="0"/>
              <a:buNone/>
              <a:tabLst/>
            </a:pP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“Each of these tells us how the retina and neural pathways are functioning.”</a:t>
            </a:r>
          </a:p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Calibri" panose="020F0502020204030204" pitchFamily="34" charset="0"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61F6DB-3294-D617-219C-596A82BA86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9567900"/>
              </p:ext>
            </p:extLst>
          </p:nvPr>
        </p:nvGraphicFramePr>
        <p:xfrm>
          <a:off x="4405745" y="201881"/>
          <a:ext cx="7481455" cy="6353296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3008198">
                  <a:extLst>
                    <a:ext uri="{9D8B030D-6E8A-4147-A177-3AD203B41FA5}">
                      <a16:colId xmlns:a16="http://schemas.microsoft.com/office/drawing/2014/main" val="1482647007"/>
                    </a:ext>
                  </a:extLst>
                </a:gridCol>
                <a:gridCol w="4473257">
                  <a:extLst>
                    <a:ext uri="{9D8B030D-6E8A-4147-A177-3AD203B41FA5}">
                      <a16:colId xmlns:a16="http://schemas.microsoft.com/office/drawing/2014/main" val="2108135269"/>
                    </a:ext>
                  </a:extLst>
                </a:gridCol>
              </a:tblGrid>
              <a:tr h="579800">
                <a:tc>
                  <a:txBody>
                    <a:bodyPr/>
                    <a:lstStyle/>
                    <a:p>
                      <a:r>
                        <a:rPr lang="en-IN" sz="1600" b="1" cap="none" spc="0">
                          <a:solidFill>
                            <a:schemeClr val="tx1"/>
                          </a:solidFill>
                        </a:rPr>
                        <a:t>Biomarker</a:t>
                      </a:r>
                      <a:endParaRPr lang="en-IN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9804" marR="112740" marT="107542" marB="10754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cap="none" spc="0">
                          <a:solidFill>
                            <a:schemeClr val="tx1"/>
                          </a:solidFill>
                        </a:rPr>
                        <a:t>What It Tells Us</a:t>
                      </a:r>
                      <a:endParaRPr lang="en-IN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9804" marR="112740" marT="107542" marB="10754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440301"/>
                  </a:ext>
                </a:extLst>
              </a:tr>
              <a:tr h="865616">
                <a:tc>
                  <a:txBody>
                    <a:bodyPr/>
                    <a:lstStyle/>
                    <a:p>
                      <a:r>
                        <a:rPr lang="en-IN" sz="1800" b="1" i="0" cap="none" spc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PLR Latency (s)</a:t>
                      </a:r>
                    </a:p>
                  </a:txBody>
                  <a:tcPr marL="139804" marR="112740" marT="107542" marB="10754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cap="none" spc="0">
                          <a:solidFill>
                            <a:schemeClr val="tx1"/>
                          </a:solidFill>
                        </a:rPr>
                        <a:t>Delay between flash and pupil reaction (neural response)</a:t>
                      </a:r>
                    </a:p>
                  </a:txBody>
                  <a:tcPr marL="139804" marR="112740" marT="107542" marB="10754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056420"/>
                  </a:ext>
                </a:extLst>
              </a:tr>
              <a:tr h="865616">
                <a:tc>
                  <a:txBody>
                    <a:bodyPr/>
                    <a:lstStyle/>
                    <a:p>
                      <a:r>
                        <a:rPr lang="en-IN" sz="1800" b="1" i="0" cap="none" spc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Constriction Amplitude</a:t>
                      </a:r>
                    </a:p>
                  </a:txBody>
                  <a:tcPr marL="139804" marR="112740" marT="107542" marB="10754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cap="none" spc="0">
                          <a:solidFill>
                            <a:schemeClr val="tx1"/>
                          </a:solidFill>
                        </a:rPr>
                        <a:t>How much pupil shrinks — reflex strength</a:t>
                      </a:r>
                    </a:p>
                  </a:txBody>
                  <a:tcPr marL="139804" marR="112740" marT="107542" marB="10754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496011"/>
                  </a:ext>
                </a:extLst>
              </a:tr>
              <a:tr h="865616">
                <a:tc>
                  <a:txBody>
                    <a:bodyPr/>
                    <a:lstStyle/>
                    <a:p>
                      <a:r>
                        <a:rPr lang="en-IN" sz="1800" b="1" i="0" cap="none" spc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PIPR</a:t>
                      </a:r>
                    </a:p>
                  </a:txBody>
                  <a:tcPr marL="139804" marR="112740" marT="107542" marB="10754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cap="none" spc="0">
                          <a:solidFill>
                            <a:schemeClr val="tx1"/>
                          </a:solidFill>
                        </a:rPr>
                        <a:t>Post-illumination reaction — autonomic recovery</a:t>
                      </a:r>
                    </a:p>
                  </a:txBody>
                  <a:tcPr marL="139804" marR="112740" marT="107542" marB="10754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8327892"/>
                  </a:ext>
                </a:extLst>
              </a:tr>
              <a:tr h="579800">
                <a:tc>
                  <a:txBody>
                    <a:bodyPr/>
                    <a:lstStyle/>
                    <a:p>
                      <a:r>
                        <a:rPr lang="en-IN" sz="1800" b="1" i="0" cap="none" spc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Baseline Size</a:t>
                      </a:r>
                    </a:p>
                  </a:txBody>
                  <a:tcPr marL="139804" marR="112740" marT="107542" marB="10754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cap="none" spc="0">
                          <a:solidFill>
                            <a:schemeClr val="tx1"/>
                          </a:solidFill>
                        </a:rPr>
                        <a:t>Normal pupil size before flash</a:t>
                      </a:r>
                    </a:p>
                  </a:txBody>
                  <a:tcPr marL="139804" marR="112740" marT="107542" marB="10754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949541"/>
                  </a:ext>
                </a:extLst>
              </a:tr>
              <a:tr h="865616">
                <a:tc>
                  <a:txBody>
                    <a:bodyPr/>
                    <a:lstStyle/>
                    <a:p>
                      <a:r>
                        <a:rPr lang="en-IN" sz="1800" b="1" i="0" cap="none" spc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Gaze SD (X/Y)</a:t>
                      </a:r>
                    </a:p>
                  </a:txBody>
                  <a:tcPr marL="139804" marR="112740" marT="107542" marB="10754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cap="none" spc="0">
                          <a:solidFill>
                            <a:schemeClr val="tx1"/>
                          </a:solidFill>
                        </a:rPr>
                        <a:t>Gaze stability — precision of eye movement</a:t>
                      </a:r>
                    </a:p>
                  </a:txBody>
                  <a:tcPr marL="139804" marR="112740" marT="107542" marB="10754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538514"/>
                  </a:ext>
                </a:extLst>
              </a:tr>
              <a:tr h="865616">
                <a:tc>
                  <a:txBody>
                    <a:bodyPr/>
                    <a:lstStyle/>
                    <a:p>
                      <a:r>
                        <a:rPr lang="en-IN" sz="1800" b="1" i="0" cap="none" spc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BCEA</a:t>
                      </a:r>
                    </a:p>
                  </a:txBody>
                  <a:tcPr marL="139804" marR="112740" marT="107542" marB="10754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cap="none" spc="0">
                          <a:solidFill>
                            <a:schemeClr val="tx1"/>
                          </a:solidFill>
                        </a:rPr>
                        <a:t>Elliptical gaze error area — attention focus measure</a:t>
                      </a:r>
                    </a:p>
                  </a:txBody>
                  <a:tcPr marL="139804" marR="112740" marT="107542" marB="10754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143135"/>
                  </a:ext>
                </a:extLst>
              </a:tr>
              <a:tr h="865616">
                <a:tc>
                  <a:txBody>
                    <a:bodyPr/>
                    <a:lstStyle/>
                    <a:p>
                      <a:r>
                        <a:rPr lang="en-IN" sz="1800" b="1" i="0" cap="none" spc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Saccades</a:t>
                      </a:r>
                    </a:p>
                  </a:txBody>
                  <a:tcPr marL="139804" marR="112740" marT="107542" marB="10754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cap="none" spc="0" dirty="0">
                          <a:solidFill>
                            <a:schemeClr val="tx1"/>
                          </a:solidFill>
                        </a:rPr>
                        <a:t>Number of rapid eye shifts — cognitive response proxy</a:t>
                      </a:r>
                    </a:p>
                  </a:txBody>
                  <a:tcPr marL="139804" marR="112740" marT="107542" marB="10754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984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647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4ECA6-CA45-D874-3183-8EDD846D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473988" cy="1961086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IN" sz="4800" dirty="0">
                <a:solidFill>
                  <a:schemeClr val="bg1"/>
                </a:solidFill>
              </a:rPr>
              <a:t>Backend Flow – Overview</a:t>
            </a:r>
            <a:endParaRPr lang="en-US" sz="48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8A9F4637-9EAB-99B1-A8BB-C246F0B08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752" y="2799654"/>
            <a:ext cx="3005462" cy="28173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45720" rIns="0" bIns="45720" numCol="1" rtlCol="0" anchorCtr="0" compatLnSpc="1">
            <a:prstTxWarp prst="textNoShape">
              <a:avLst/>
            </a:prstTxWarp>
            <a:normAutofit/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IN" sz="2400" i="1" dirty="0">
                <a:solidFill>
                  <a:schemeClr val="bg1"/>
                </a:solidFill>
              </a:rPr>
              <a:t>Backend: Python (Flask), OpenCV, </a:t>
            </a:r>
            <a:r>
              <a:rPr lang="en-IN" sz="2400" i="1" dirty="0" err="1">
                <a:solidFill>
                  <a:schemeClr val="bg1"/>
                </a:solidFill>
              </a:rPr>
              <a:t>MediaPipe</a:t>
            </a:r>
            <a:r>
              <a:rPr lang="en-IN" sz="2400" i="1" dirty="0">
                <a:solidFill>
                  <a:schemeClr val="bg1"/>
                </a:solidFill>
              </a:rPr>
              <a:t>, TensorFlow Lite</a:t>
            </a:r>
            <a:endParaRPr lang="en-IN" sz="2400" dirty="0">
              <a:solidFill>
                <a:schemeClr val="bg1"/>
              </a:solidFill>
            </a:endParaRPr>
          </a:p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Calibri" panose="020F0502020204030204" pitchFamily="34" charset="0"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AC2035-0636-B950-35A6-0E5A9D81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043" y="919208"/>
            <a:ext cx="10058400" cy="3760891"/>
          </a:xfrm>
        </p:spPr>
        <p:txBody>
          <a:bodyPr>
            <a:normAutofit fontScale="25000" lnSpcReduction="20000"/>
          </a:bodyPr>
          <a:lstStyle/>
          <a:p>
            <a:pPr>
              <a:buFont typeface="+mj-lt"/>
              <a:buAutoNum type="arabicPeriod"/>
            </a:pPr>
            <a:r>
              <a:rPr lang="en-IN" sz="8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Initiated from Frontend (</a:t>
            </a:r>
            <a:r>
              <a:rPr lang="en-IN" sz="8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webcam.js</a:t>
            </a:r>
            <a:r>
              <a:rPr lang="en-IN" sz="8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IN" sz="8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8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Flask Route</a:t>
            </a:r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/</a:t>
            </a:r>
            <a:r>
              <a:rPr lang="en-IN" sz="8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run_test</a:t>
            </a:r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receives </a:t>
            </a:r>
            <a:r>
              <a:rPr lang="en-IN" sz="8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patient_name</a:t>
            </a:r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IN" sz="8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flash_timestamp</a:t>
            </a:r>
            <a:endParaRPr lang="en-IN" sz="8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Triggers </a:t>
            </a:r>
            <a:r>
              <a:rPr lang="en-IN" sz="8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run_capture</a:t>
            </a:r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 to: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Start webcam (OpenCV)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Present flash (1.5s delay)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Record 6 seconds of frames + timestamps</a:t>
            </a:r>
          </a:p>
          <a:p>
            <a:pPr>
              <a:buFont typeface="+mj-lt"/>
              <a:buAutoNum type="arabicPeriod"/>
            </a:pPr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Video + stimulus time passed to </a:t>
            </a:r>
            <a:r>
              <a:rPr lang="en-IN" sz="8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process_video</a:t>
            </a:r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</a:t>
            </a:r>
          </a:p>
          <a:p>
            <a:pPr>
              <a:buFont typeface="+mj-lt"/>
              <a:buAutoNum type="arabicPeriod"/>
            </a:pPr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Biomarkers are calculated → Results + plots generated → Stored locally</a:t>
            </a:r>
          </a:p>
          <a:p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📁 Also uses: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SQLite for storage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Matplotlib for plotting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8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fpdf</a:t>
            </a:r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PDF 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087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4ECA6-CA45-D874-3183-8EDD846D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473988" cy="1961086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IN" sz="3200" dirty="0">
                <a:solidFill>
                  <a:schemeClr val="bg1"/>
                </a:solidFill>
              </a:rPr>
              <a:t>Gaze Tracking &amp; Pupillometry (Core Analysis)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8A9F4637-9EAB-99B1-A8BB-C246F0B08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752" y="2799654"/>
            <a:ext cx="3005462" cy="28173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45720" rIns="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High-resolution gaze and pupil data from basic webcam using AI - </a:t>
            </a:r>
            <a:r>
              <a:rPr lang="en-IN" sz="1600" b="1" i="1" dirty="0">
                <a:solidFill>
                  <a:schemeClr val="bg1"/>
                </a:solidFill>
              </a:rPr>
              <a:t>Pretrained AI models</a:t>
            </a:r>
            <a:r>
              <a:rPr lang="en-IN" sz="1600" i="1" dirty="0">
                <a:solidFill>
                  <a:schemeClr val="bg1"/>
                </a:solidFill>
              </a:rPr>
              <a:t> from </a:t>
            </a:r>
            <a:r>
              <a:rPr lang="en-IN" sz="1600" i="1" dirty="0" err="1">
                <a:solidFill>
                  <a:schemeClr val="bg1"/>
                </a:solidFill>
              </a:rPr>
              <a:t>MediaPipe</a:t>
            </a:r>
            <a:r>
              <a:rPr lang="en-IN" sz="1600" i="1" dirty="0">
                <a:solidFill>
                  <a:schemeClr val="bg1"/>
                </a:solidFill>
              </a:rPr>
              <a:t> and TensorFlow Lite</a:t>
            </a:r>
          </a:p>
          <a:p>
            <a:r>
              <a:rPr lang="en-IN" sz="1600" i="1" dirty="0">
                <a:solidFill>
                  <a:schemeClr val="bg1"/>
                </a:solidFill>
              </a:rPr>
              <a:t>To extract </a:t>
            </a:r>
            <a:r>
              <a:rPr lang="en-IN" sz="1600" b="1" i="1" dirty="0">
                <a:solidFill>
                  <a:schemeClr val="bg1"/>
                </a:solidFill>
              </a:rPr>
              <a:t>gaze, iris, and pupil biomarkers</a:t>
            </a:r>
            <a:r>
              <a:rPr lang="en-IN" sz="1600" i="1" dirty="0">
                <a:solidFill>
                  <a:schemeClr val="bg1"/>
                </a:solidFill>
              </a:rPr>
              <a:t> from video.</a:t>
            </a:r>
          </a:p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Calibri" panose="020F0502020204030204" pitchFamily="34" charset="0"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AC2035-0636-B950-35A6-0E5A9D81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043" y="919208"/>
            <a:ext cx="10058400" cy="3760891"/>
          </a:xfrm>
        </p:spPr>
        <p:txBody>
          <a:bodyPr>
            <a:normAutofit fontScale="2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8000" dirty="0"/>
              <a:t>Uses </a:t>
            </a:r>
            <a:r>
              <a:rPr lang="en-IN" sz="8000" b="1" dirty="0" err="1"/>
              <a:t>MediaPipe</a:t>
            </a:r>
            <a:r>
              <a:rPr lang="en-IN" sz="8000" b="1" dirty="0"/>
              <a:t> </a:t>
            </a:r>
            <a:r>
              <a:rPr lang="en-IN" sz="8000" b="1" dirty="0" err="1"/>
              <a:t>FaceMesh</a:t>
            </a:r>
            <a:r>
              <a:rPr lang="en-IN" sz="8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8000" dirty="0"/>
              <a:t>Tracks ~470 facial landmarks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8000" dirty="0"/>
              <a:t>Iris (landmarks 474–477), eye contours (468–473)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8000" b="1" dirty="0"/>
              <a:t>Pupil Detection</a:t>
            </a:r>
            <a:r>
              <a:rPr lang="en-IN" sz="8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8000" dirty="0"/>
              <a:t>Radius calculated from iris points (Euclidean distance)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8000" dirty="0"/>
              <a:t>Baseline + post-flash values extracted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8000" b="1" dirty="0"/>
              <a:t>Gaze Detection</a:t>
            </a:r>
            <a:r>
              <a:rPr lang="en-IN" sz="8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8000" dirty="0"/>
              <a:t>Averages of eye movement landmarks → (x, 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8000" dirty="0"/>
              <a:t>Calculated standard deviation, velocity, BCEA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8000" b="1" dirty="0"/>
              <a:t>Saccades</a:t>
            </a:r>
            <a:r>
              <a:rPr lang="en-IN" sz="8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8000" dirty="0"/>
              <a:t>Detected via velocity spikes in gaze data</a:t>
            </a:r>
          </a:p>
          <a:p>
            <a:r>
              <a:rPr lang="en-IN" sz="8000" dirty="0"/>
              <a:t>💡 TensorFlow Lite &amp; XNNPACK delegate used for real-time inference.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0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4ECA6-CA45-D874-3183-8EDD846D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473988" cy="1961086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IN" sz="4000" dirty="0">
                <a:solidFill>
                  <a:schemeClr val="bg1"/>
                </a:solidFill>
              </a:rPr>
              <a:t>Result Generation &amp; Storage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8A9F4637-9EAB-99B1-A8BB-C246F0B08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752" y="2799654"/>
            <a:ext cx="3005462" cy="28173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45720" rIns="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Calibri" panose="020F0502020204030204" pitchFamily="34" charset="0"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AC2035-0636-B950-35A6-0E5A9D81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043" y="919208"/>
            <a:ext cx="7246587" cy="4959078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IN" sz="2200" b="1" dirty="0"/>
              <a:t>Raw data</a:t>
            </a:r>
            <a:r>
              <a:rPr lang="en-IN" sz="2200" dirty="0"/>
              <a:t> saved as CSV (</a:t>
            </a:r>
            <a:r>
              <a:rPr lang="en-IN" sz="2200" dirty="0" err="1"/>
              <a:t>pupil_size</a:t>
            </a:r>
            <a:r>
              <a:rPr lang="en-IN" sz="2200" dirty="0"/>
              <a:t>, </a:t>
            </a:r>
            <a:r>
              <a:rPr lang="en-IN" sz="2200" dirty="0" err="1"/>
              <a:t>gaze_x</a:t>
            </a:r>
            <a:r>
              <a:rPr lang="en-IN" sz="2200" dirty="0"/>
              <a:t>/y, timestamps)</a:t>
            </a:r>
          </a:p>
          <a:p>
            <a:pPr>
              <a:buFont typeface="+mj-lt"/>
              <a:buAutoNum type="arabicPeriod"/>
            </a:pPr>
            <a:r>
              <a:rPr lang="en-IN" sz="2200" dirty="0"/>
              <a:t>Matplotlib generates: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200" dirty="0"/>
              <a:t>📈 Pupil Response Plot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200" dirty="0"/>
              <a:t>🎯 Gaze Stability Scatter</a:t>
            </a:r>
          </a:p>
          <a:p>
            <a:pPr>
              <a:buFont typeface="+mj-lt"/>
              <a:buAutoNum type="arabicPeriod"/>
            </a:pPr>
            <a:r>
              <a:rPr lang="en-IN" sz="2200" b="1" dirty="0"/>
              <a:t>PDF Summary</a:t>
            </a:r>
            <a:r>
              <a:rPr lang="en-IN" sz="22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200" dirty="0"/>
              <a:t>Biomarkers + Risk flags + Plots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200" dirty="0"/>
              <a:t>Created with </a:t>
            </a:r>
            <a:r>
              <a:rPr lang="en-IN" sz="2200" dirty="0" err="1"/>
              <a:t>create_pdf_summary</a:t>
            </a:r>
            <a:r>
              <a:rPr lang="en-IN" sz="2200" dirty="0"/>
              <a:t>() (via </a:t>
            </a:r>
            <a:r>
              <a:rPr lang="en-IN" sz="2200" dirty="0" err="1"/>
              <a:t>fpdf</a:t>
            </a:r>
            <a:r>
              <a:rPr lang="en-IN" sz="2200" dirty="0"/>
              <a:t>)</a:t>
            </a:r>
          </a:p>
          <a:p>
            <a:pPr>
              <a:buFont typeface="+mj-lt"/>
              <a:buAutoNum type="arabicPeriod"/>
            </a:pPr>
            <a:r>
              <a:rPr lang="en-IN" sz="2200" dirty="0"/>
              <a:t>Database entry saved in </a:t>
            </a:r>
            <a:r>
              <a:rPr lang="en-IN" sz="2200" dirty="0" err="1"/>
              <a:t>patients.db</a:t>
            </a:r>
            <a:r>
              <a:rPr lang="en-IN" sz="2200" dirty="0"/>
              <a:t> via </a:t>
            </a:r>
            <a:r>
              <a:rPr lang="en-IN" sz="2200" dirty="0" err="1"/>
              <a:t>save_results_to_db</a:t>
            </a:r>
            <a:r>
              <a:rPr lang="en-IN" sz="2200" dirty="0"/>
              <a:t>()</a:t>
            </a:r>
          </a:p>
          <a:p>
            <a:r>
              <a:rPr lang="en-IN" sz="2200" dirty="0"/>
              <a:t>📌 </a:t>
            </a:r>
            <a:r>
              <a:rPr lang="en-IN" sz="2200" b="1" dirty="0"/>
              <a:t>All files linked per patient: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static/results/...csv / .</a:t>
            </a:r>
            <a:r>
              <a:rPr lang="en-IN" sz="2200" dirty="0" err="1"/>
              <a:t>png</a:t>
            </a:r>
            <a:r>
              <a:rPr lang="en-IN" sz="2200" dirty="0"/>
              <a:t> / .pdf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88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4ECA6-CA45-D874-3183-8EDD846D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400">
                <a:solidFill>
                  <a:srgbClr val="FFFFFF"/>
                </a:solidFill>
              </a:rPr>
              <a:t>Backend Integration Recap – FILE STRUCTURE OVERVIEW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F319713A-8DD2-D351-FF73-AB2DB1DBA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301" y="4905300"/>
            <a:ext cx="5493699" cy="15544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45720" rIns="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Calibri" panose="020F0502020204030204" pitchFamily="34" charset="0"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</a:rPr>
              <a:t>Technologies Used: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</a:endParaRPr>
          </a:p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Calibri" panose="020F0502020204030204" pitchFamily="34" charset="0"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</a:rPr>
              <a:t>🧠 Focus: All computation is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</a:rPr>
              <a:t>local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</a:rPr>
              <a:t>, fast, and works with just a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</a:rPr>
              <a:t>webcam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A9F4637-9EAB-99B1-A8BB-C246F0B08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752" y="2799654"/>
            <a:ext cx="3005462" cy="28173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45720" rIns="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Calibri" panose="020F0502020204030204" pitchFamily="34" charset="0"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graphicFrame>
        <p:nvGraphicFramePr>
          <p:cNvPr id="22" name="Content Placeholder 21">
            <a:extLst>
              <a:ext uri="{FF2B5EF4-FFF2-40B4-BE49-F238E27FC236}">
                <a16:creationId xmlns:a16="http://schemas.microsoft.com/office/drawing/2014/main" id="{933BE9B6-BCAE-4F03-724A-84286F015A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63489"/>
              </p:ext>
            </p:extLst>
          </p:nvPr>
        </p:nvGraphicFramePr>
        <p:xfrm>
          <a:off x="709590" y="193903"/>
          <a:ext cx="10772785" cy="4197072"/>
        </p:xfrm>
        <a:graphic>
          <a:graphicData uri="http://schemas.openxmlformats.org/drawingml/2006/table">
            <a:tbl>
              <a:tblPr>
                <a:solidFill>
                  <a:schemeClr val="tx1">
                    <a:lumMod val="65000"/>
                    <a:lumOff val="35000"/>
                  </a:schemeClr>
                </a:solidFill>
              </a:tblPr>
              <a:tblGrid>
                <a:gridCol w="2758307">
                  <a:extLst>
                    <a:ext uri="{9D8B030D-6E8A-4147-A177-3AD203B41FA5}">
                      <a16:colId xmlns:a16="http://schemas.microsoft.com/office/drawing/2014/main" val="370582"/>
                    </a:ext>
                  </a:extLst>
                </a:gridCol>
                <a:gridCol w="4900116">
                  <a:extLst>
                    <a:ext uri="{9D8B030D-6E8A-4147-A177-3AD203B41FA5}">
                      <a16:colId xmlns:a16="http://schemas.microsoft.com/office/drawing/2014/main" val="1708015235"/>
                    </a:ext>
                  </a:extLst>
                </a:gridCol>
                <a:gridCol w="3114362">
                  <a:extLst>
                    <a:ext uri="{9D8B030D-6E8A-4147-A177-3AD203B41FA5}">
                      <a16:colId xmlns:a16="http://schemas.microsoft.com/office/drawing/2014/main" val="856851109"/>
                    </a:ext>
                  </a:extLst>
                </a:gridCol>
              </a:tblGrid>
              <a:tr h="36312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1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Frontend</a:t>
                      </a:r>
                      <a:endParaRPr lang="en-IN" sz="18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1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Backend</a:t>
                      </a:r>
                      <a:endParaRPr lang="en-IN" sz="18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1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Database &amp; Storage</a:t>
                      </a:r>
                      <a:endParaRPr lang="en-IN" sz="18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736828"/>
                  </a:ext>
                </a:extLst>
              </a:tr>
              <a:tr h="36312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templates/login.html</a:t>
                      </a: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app.py – Flask routing &amp; logic</a:t>
                      </a: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data/patients.db – SQLite DB</a:t>
                      </a: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860711"/>
                  </a:ext>
                </a:extLst>
              </a:tr>
              <a:tr h="580482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templates/dashboard.html</a:t>
                      </a: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capture/video_capture.py – Webcam capture &amp; stimulus sync</a:t>
                      </a: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static/results/ – CSV, plots, PDF</a:t>
                      </a: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870277"/>
                  </a:ext>
                </a:extLst>
              </a:tr>
              <a:tr h="580482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templates/test.html</a:t>
                      </a: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analysis/biomarker_analysis.py – Pupil &amp; gaze processing</a:t>
                      </a: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8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078587"/>
                  </a:ext>
                </a:extLst>
              </a:tr>
              <a:tr h="580482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templates/results.html</a:t>
                      </a: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stimulus/</a:t>
                      </a:r>
                      <a:r>
                        <a:rPr lang="en-IN" sz="1800" b="0" i="0" u="none" strike="noStrike" cap="none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stimulus_presenter.py</a:t>
                      </a:r>
                      <a:r>
                        <a:rPr lang="en-IN" sz="18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– Flash presentation logic</a:t>
                      </a: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8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08321"/>
                  </a:ext>
                </a:extLst>
              </a:tr>
              <a:tr h="36312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static/css/styles.css</a:t>
                      </a: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utils/plot_utils.py – Generates plots</a:t>
                      </a: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8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16936"/>
                  </a:ext>
                </a:extLst>
              </a:tr>
              <a:tr h="36312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static/js/webcam.js</a:t>
                      </a: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utils/pdf_utils.py – PDF summary generator</a:t>
                      </a: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8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48363"/>
                  </a:ext>
                </a:extLst>
              </a:tr>
              <a:tr h="36312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8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static/images/clinic_logo.jpg</a:t>
                      </a: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8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IN" sz="18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288" marR="63288" marT="31644" marB="815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488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063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BCB89A-C7E0-7D3F-328E-3945AFCB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4"/>
            <a:ext cx="5983605" cy="1007806"/>
          </a:xfrm>
        </p:spPr>
        <p:txBody>
          <a:bodyPr>
            <a:normAutofit/>
          </a:bodyPr>
          <a:lstStyle/>
          <a:p>
            <a:r>
              <a:rPr lang="en-IN" dirty="0"/>
              <a:t>Frontend Overview</a:t>
            </a:r>
            <a:endParaRPr lang="en-US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013417D-0583-8A5C-5E3A-44BF61CA76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32" r="46005"/>
          <a:stretch>
            <a:fillRect/>
          </a:stretch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1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FC1-B879-1AB0-83DB-A7A2496CF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3" y="1581014"/>
            <a:ext cx="6774503" cy="460602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IN" sz="2200" i="1" dirty="0">
                <a:solidFill>
                  <a:schemeClr val="tx2"/>
                </a:solidFill>
              </a:rPr>
              <a:t>User-friendly, responsive interface for clinicians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Built using: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HTML5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CSS3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JavaScript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Flask templating (Jinja2)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Key Screens: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Login page</a:t>
            </a:r>
            <a:endParaRPr lang="en-IN" sz="1800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Dashboard</a:t>
            </a:r>
            <a:endParaRPr lang="en-IN" sz="1800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Start Test</a:t>
            </a:r>
            <a:r>
              <a:rPr lang="en-IN" sz="1800" dirty="0"/>
              <a:t> with webcam &amp; progress bar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Results</a:t>
            </a:r>
            <a:r>
              <a:rPr lang="en-IN" sz="1800" dirty="0"/>
              <a:t> page with:</a:t>
            </a:r>
          </a:p>
          <a:p>
            <a:pPr marL="114300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Biomarker table</a:t>
            </a:r>
          </a:p>
          <a:p>
            <a:pPr marL="114300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Risk indicators</a:t>
            </a:r>
          </a:p>
          <a:p>
            <a:pPr marL="114300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Plots + PDF download</a:t>
            </a:r>
          </a:p>
          <a:p>
            <a:pPr>
              <a:lnSpc>
                <a:spcPct val="100000"/>
              </a:lnSpc>
            </a:pPr>
            <a:endParaRPr lang="en-US" sz="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23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3D5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F2B89-CD47-3B16-FD41-7D9E52E04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FFFF"/>
                </a:solidFill>
              </a:rPr>
              <a:t>THE LOGIN PAGE - VIEW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3D2F88C-06AD-B84A-1E9A-01B406D39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008" y="185737"/>
            <a:ext cx="7043239" cy="6215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943A9-178F-4E74-68C3-68511F3AF8B9}"/>
              </a:ext>
            </a:extLst>
          </p:cNvPr>
          <p:cNvSpPr txBox="1"/>
          <p:nvPr/>
        </p:nvSpPr>
        <p:spPr>
          <a:xfrm>
            <a:off x="6709559" y="6557963"/>
            <a:ext cx="409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1: SCREENSHOT OF LOGIN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2DBF6-6559-86C9-3978-82234CB6972F}"/>
              </a:ext>
            </a:extLst>
          </p:cNvPr>
          <p:cNvSpPr txBox="1"/>
          <p:nvPr/>
        </p:nvSpPr>
        <p:spPr>
          <a:xfrm>
            <a:off x="593933" y="3948024"/>
            <a:ext cx="3659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app's flow – The clinician starts by logging in. http://www.127.0.0.1:5000  </a:t>
            </a:r>
          </a:p>
        </p:txBody>
      </p:sp>
    </p:spTree>
    <p:extLst>
      <p:ext uri="{BB962C8B-B14F-4D97-AF65-F5344CB8AC3E}">
        <p14:creationId xmlns:p14="http://schemas.microsoft.com/office/powerpoint/2010/main" val="16507874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2082</TotalTime>
  <Words>1042</Words>
  <Application>Microsoft Macintosh PowerPoint</Application>
  <PresentationFormat>Widescreen</PresentationFormat>
  <Paragraphs>132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Tw Cen MT</vt:lpstr>
      <vt:lpstr>Verdana</vt:lpstr>
      <vt:lpstr>Walbaum Heading</vt:lpstr>
      <vt:lpstr>RetrospectVTI</vt:lpstr>
      <vt:lpstr>DRN Screening App – Early Detection to Prevent Vision Loss</vt:lpstr>
      <vt:lpstr>Why This App? (The Personal Why)</vt:lpstr>
      <vt:lpstr>Biomarkers We Analyse</vt:lpstr>
      <vt:lpstr>Backend Flow – Overview</vt:lpstr>
      <vt:lpstr>Gaze Tracking &amp; Pupillometry (Core Analysis)</vt:lpstr>
      <vt:lpstr>Result Generation &amp; Storage</vt:lpstr>
      <vt:lpstr>Backend Integration Recap – FILE STRUCTURE OVERVIEW</vt:lpstr>
      <vt:lpstr>Frontend Overview</vt:lpstr>
      <vt:lpstr>THE LOGIN PAGE - VIEW</vt:lpstr>
      <vt:lpstr>THE DASHBOARD PAGE - VIEW</vt:lpstr>
      <vt:lpstr>THE TEST PAGE - VIEW</vt:lpstr>
      <vt:lpstr>THE RESULTS PAGE - VIEW</vt:lpstr>
      <vt:lpstr>THE RESULTS PAGE - VIEW</vt:lpstr>
      <vt:lpstr>THE RESULTS PAGE - VIEW</vt:lpstr>
      <vt:lpstr>THE PDF PAGE - VIEW</vt:lpstr>
      <vt:lpstr>THE PDF PAGE - VIEW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DRN Screening App – Early Detection to Prevent Vision Loss</dc:title>
  <dc:creator>Tanmay Chadha</dc:creator>
  <cp:lastModifiedBy>Tanmay Chadha</cp:lastModifiedBy>
  <cp:revision>4</cp:revision>
  <dcterms:created xsi:type="dcterms:W3CDTF">2025-07-02T22:39:26Z</dcterms:created>
  <dcterms:modified xsi:type="dcterms:W3CDTF">2025-07-16T18:35:28Z</dcterms:modified>
</cp:coreProperties>
</file>